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04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7681A-DF1E-4B66-A1E4-F398F712CBE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3996-1126-4016-ACCA-EDC3E350A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03996-1126-4016-ACCA-EDC3E350A6E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2DF70-1806-4131-B10C-6021EB38B4A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B5C3B-FEC4-4E3D-9067-318F98827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8.jpeg"/><Relationship Id="rId4" Type="http://schemas.openxmlformats.org/officeDocument/2006/relationships/image" Target="../media/image18.pn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rmAutofit/>
          </a:bodyPr>
          <a:lstStyle/>
          <a:p>
            <a:r>
              <a:rPr lang="ru-RU" b="1" dirty="0" smtClean="0"/>
              <a:t>Тема </a:t>
            </a:r>
            <a:r>
              <a:rPr lang="ru-RU" b="1" dirty="0" smtClean="0"/>
              <a:t>«</a:t>
            </a:r>
            <a:r>
              <a:rPr lang="ru-RU" b="1" dirty="0" smtClean="0"/>
              <a:t>Количественные числительные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два, две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12776"/>
            <a:ext cx="9036496" cy="244827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</a:rPr>
              <a:t>Задачи:</a:t>
            </a: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Коррекционно-образовательные</a:t>
            </a:r>
          </a:p>
          <a:p>
            <a:pPr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1.Согласование количественных числительных два, две с существительными в роде</a:t>
            </a:r>
          </a:p>
          <a:p>
            <a:pPr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2.Преобразование предложений по сюжетным </a:t>
            </a:r>
            <a:r>
              <a:rPr lang="ru-RU" sz="2000" b="1" dirty="0" smtClean="0">
                <a:solidFill>
                  <a:schemeClr val="tx1"/>
                </a:solidFill>
              </a:rPr>
              <a:t>картинкам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3.Договаривание предложений по предметным картинкам и демонстрационной карточке с цифрой 2. </a:t>
            </a: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Коррекционно-развивающие</a:t>
            </a:r>
          </a:p>
          <a:p>
            <a:pPr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1.Развитие слухового внимания, расширение объема слуховой памяти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2.Развитие зрительного внимания и памяти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Коррекционно-воспитательные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Воспитывать любовь к родной природе, доброту, взаимопонимание, умение помогать </a:t>
            </a:r>
            <a:r>
              <a:rPr lang="ru-RU" sz="2000" b="1" dirty="0" smtClean="0">
                <a:solidFill>
                  <a:schemeClr val="tx1"/>
                </a:solidFill>
              </a:rPr>
              <a:t>другим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СОСТАВИЛА УЧИТЕЛЬ-ЛОГОПЕД ВЫСШЕЙ КАТЕГОРИИ БОГАЧЕВА В Г</a:t>
            </a:r>
          </a:p>
          <a:p>
            <a:pPr algn="just"/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«Что прибавилось?»</a:t>
            </a:r>
            <a:endParaRPr lang="ru-RU" dirty="0"/>
          </a:p>
        </p:txBody>
      </p:sp>
      <p:pic>
        <p:nvPicPr>
          <p:cNvPr id="8197" name="Picture 5" descr="C:\Users\Vika\Desktop\564967-shishka-dlya-detey-18.jpg"/>
          <p:cNvPicPr>
            <a:picLocks noChangeAspect="1" noChangeArrowheads="1"/>
          </p:cNvPicPr>
          <p:nvPr/>
        </p:nvPicPr>
        <p:blipFill>
          <a:blip r:embed="rId3" cstate="print"/>
          <a:srcRect l="9681" t="11429" r="19760" b="15286"/>
          <a:stretch>
            <a:fillRect/>
          </a:stretch>
        </p:blipFill>
        <p:spPr bwMode="auto">
          <a:xfrm rot="10800000">
            <a:off x="4052096" y="4527475"/>
            <a:ext cx="2440692" cy="1656184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9450" t="43399" r="56688" b="13901"/>
          <a:stretch>
            <a:fillRect/>
          </a:stretch>
        </p:blipFill>
        <p:spPr bwMode="auto">
          <a:xfrm>
            <a:off x="4788024" y="1844824"/>
            <a:ext cx="2592288" cy="183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 descr="C:\Users\Vika\Desktop\bf9c8a528351ff50977df6b7128fd2e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88640"/>
            <a:ext cx="2957314" cy="3548777"/>
          </a:xfrm>
          <a:prstGeom prst="rect">
            <a:avLst/>
          </a:prstGeom>
          <a:noFill/>
        </p:spPr>
      </p:pic>
      <p:pic>
        <p:nvPicPr>
          <p:cNvPr id="8199" name="Picture 7" descr="C:\Users\Vika\Desktop\76128-el-dlya-detey-27.jpg"/>
          <p:cNvPicPr>
            <a:picLocks noChangeAspect="1" noChangeArrowheads="1"/>
          </p:cNvPicPr>
          <p:nvPr/>
        </p:nvPicPr>
        <p:blipFill>
          <a:blip r:embed="rId6" cstate="print"/>
          <a:srcRect l="26460" t="12285" r="22595" b="4556"/>
          <a:stretch>
            <a:fillRect/>
          </a:stretch>
        </p:blipFill>
        <p:spPr bwMode="auto">
          <a:xfrm>
            <a:off x="1187624" y="3429000"/>
            <a:ext cx="1985117" cy="3240360"/>
          </a:xfrm>
          <a:prstGeom prst="rect">
            <a:avLst/>
          </a:prstGeom>
          <a:noFill/>
        </p:spPr>
      </p:pic>
      <p:pic>
        <p:nvPicPr>
          <p:cNvPr id="8195" name="Picture 3" descr="C:\Users\Vika\Desktop\3829-zayac-dlya-detey-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1340768"/>
            <a:ext cx="2243739" cy="2385842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 l="6265" t="25456" r="45175" b="12495"/>
          <a:stretch>
            <a:fillRect/>
          </a:stretch>
        </p:blipFill>
        <p:spPr bwMode="auto">
          <a:xfrm>
            <a:off x="251520" y="1700808"/>
            <a:ext cx="2051720" cy="177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0"/>
            <a:ext cx="8229600" cy="1143000"/>
          </a:xfrm>
        </p:spPr>
        <p:txBody>
          <a:bodyPr/>
          <a:lstStyle/>
          <a:p>
            <a:r>
              <a:rPr lang="ru-RU" b="1" dirty="0" smtClean="0"/>
              <a:t>Игра «Дятел говорит»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1"/>
            <a:ext cx="7344816" cy="1152128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Раздели </a:t>
            </a:r>
            <a:r>
              <a:rPr lang="ru-RU" b="1" dirty="0" smtClean="0"/>
              <a:t>слова на </a:t>
            </a:r>
            <a:r>
              <a:rPr lang="ru-RU" b="1" dirty="0" smtClean="0"/>
              <a:t>слоги, отстучав их:</a:t>
            </a:r>
            <a:endParaRPr lang="ru-RU" b="1" dirty="0"/>
          </a:p>
        </p:txBody>
      </p:sp>
      <p:pic>
        <p:nvPicPr>
          <p:cNvPr id="6" name="Picture 2" descr="C:\Users\Vika\Desktop\4e1ccd4e2e25581b2f81b37838a45bbe.jpg"/>
          <p:cNvPicPr>
            <a:picLocks noChangeAspect="1" noChangeArrowheads="1"/>
          </p:cNvPicPr>
          <p:nvPr/>
        </p:nvPicPr>
        <p:blipFill>
          <a:blip r:embed="rId2" cstate="print"/>
          <a:srcRect l="16096" r="13082"/>
          <a:stretch>
            <a:fillRect/>
          </a:stretch>
        </p:blipFill>
        <p:spPr bwMode="auto">
          <a:xfrm>
            <a:off x="3923928" y="4365104"/>
            <a:ext cx="1584176" cy="223683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5097" t="24497" r="49105" b="11863"/>
          <a:stretch>
            <a:fillRect/>
          </a:stretch>
        </p:blipFill>
        <p:spPr bwMode="auto">
          <a:xfrm>
            <a:off x="323528" y="2204864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14175" t="26600" r="50388" b="10401"/>
          <a:stretch>
            <a:fillRect/>
          </a:stretch>
        </p:blipFill>
        <p:spPr bwMode="auto">
          <a:xfrm>
            <a:off x="1979712" y="4797152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6265" t="25456" r="45175" b="12495"/>
          <a:stretch>
            <a:fillRect/>
          </a:stretch>
        </p:blipFill>
        <p:spPr bwMode="auto">
          <a:xfrm>
            <a:off x="2483768" y="2636912"/>
            <a:ext cx="15841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Vika\Desktop\492636-sinica-dlya-detey-3-4-let-38.jpg"/>
          <p:cNvPicPr>
            <a:picLocks noChangeAspect="1" noChangeArrowheads="1"/>
          </p:cNvPicPr>
          <p:nvPr/>
        </p:nvPicPr>
        <p:blipFill>
          <a:blip r:embed="rId6" cstate="print"/>
          <a:srcRect l="4882" t="2906" r="13035" b="9853"/>
          <a:stretch>
            <a:fillRect/>
          </a:stretch>
        </p:blipFill>
        <p:spPr bwMode="auto">
          <a:xfrm>
            <a:off x="7236296" y="3573016"/>
            <a:ext cx="1728192" cy="1656184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 l="9450" t="43399" r="56688" b="13901"/>
          <a:stretch>
            <a:fillRect/>
          </a:stretch>
        </p:blipFill>
        <p:spPr bwMode="auto">
          <a:xfrm>
            <a:off x="4499992" y="2348880"/>
            <a:ext cx="2389249" cy="169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Vika\Desktop\53856888de5301a4fcc042f627012a5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4797152"/>
            <a:ext cx="1477514" cy="1800200"/>
          </a:xfrm>
          <a:prstGeom prst="rect">
            <a:avLst/>
          </a:prstGeom>
          <a:noFill/>
        </p:spPr>
      </p:pic>
      <p:pic>
        <p:nvPicPr>
          <p:cNvPr id="14" name="Picture 2" descr="C:\Users\Vika\Desktop\9749565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5013176"/>
            <a:ext cx="1440123" cy="1510011"/>
          </a:xfrm>
          <a:prstGeom prst="rect">
            <a:avLst/>
          </a:prstGeom>
          <a:noFill/>
        </p:spPr>
      </p:pic>
      <p:pic>
        <p:nvPicPr>
          <p:cNvPr id="5" name="Picture 3" descr="C:\Users\Vika\Desktop\66c2f2d42e3f1c08500fd0d78bbf42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5301208"/>
            <a:ext cx="1368152" cy="1368152"/>
          </a:xfrm>
          <a:prstGeom prst="rect">
            <a:avLst/>
          </a:prstGeom>
          <a:noFill/>
        </p:spPr>
      </p:pic>
      <p:pic>
        <p:nvPicPr>
          <p:cNvPr id="13" name="Picture 6" descr="C:\Users\Vika\Desktop\bf9c8a528351ff50977df6b7128fd2ef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1484784"/>
            <a:ext cx="1805186" cy="2166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Преобразуй предложение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21088"/>
            <a:ext cx="43012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Мальчик заливает каток.</a:t>
            </a:r>
          </a:p>
          <a:p>
            <a:r>
              <a:rPr lang="ru-RU" sz="2400" b="1" dirty="0" smtClean="0"/>
              <a:t>Два мальчика заливают каток.</a:t>
            </a:r>
            <a:endParaRPr lang="ru-RU" sz="24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43" t="34043" r="48210" b="8681"/>
          <a:stretch>
            <a:fillRect/>
          </a:stretch>
        </p:blipFill>
        <p:spPr bwMode="auto">
          <a:xfrm>
            <a:off x="251520" y="1412776"/>
            <a:ext cx="36004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7043" t="34043" r="48210" b="8681"/>
          <a:stretch>
            <a:fillRect/>
          </a:stretch>
        </p:blipFill>
        <p:spPr bwMode="auto">
          <a:xfrm>
            <a:off x="5364088" y="1340768"/>
            <a:ext cx="32403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7043" t="34043" r="48210" b="8681"/>
          <a:stretch>
            <a:fillRect/>
          </a:stretch>
        </p:blipFill>
        <p:spPr bwMode="auto">
          <a:xfrm>
            <a:off x="5364088" y="4221088"/>
            <a:ext cx="3240360" cy="233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5" cstate="print"/>
          <a:srcRect l="18501" t="12200" r="16925" b="9051"/>
          <a:stretch>
            <a:fillRect/>
          </a:stretch>
        </p:blipFill>
        <p:spPr bwMode="auto">
          <a:xfrm>
            <a:off x="4499992" y="4941168"/>
            <a:ext cx="708558" cy="8640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1571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Предложите ребенку составить предложения сначала по картинке с одним мальчиком, потом по картинке с двумя мальчиками, а затем по картинке с одним мальчиком и карточке с цифрой «2»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140968"/>
            <a:ext cx="3888432" cy="101297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Девочка пьет сок.</a:t>
            </a:r>
            <a:br>
              <a:rPr lang="ru-RU" sz="2400" b="1" dirty="0" smtClean="0"/>
            </a:br>
            <a:r>
              <a:rPr lang="ru-RU" sz="2400" b="1" dirty="0" smtClean="0"/>
              <a:t>Две девочки пьют сок.</a:t>
            </a:r>
            <a:endParaRPr lang="ru-RU" sz="2400" b="1" dirty="0"/>
          </a:p>
        </p:txBody>
      </p:sp>
      <p:pic>
        <p:nvPicPr>
          <p:cNvPr id="11266" name="Picture 2" descr="C:\Users\Vika\Desktop\f0b65af955199682b060200c4ce4f476--clipart-con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1719087" cy="2728710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 l="20081" t="29399" r="51569" b="20201"/>
          <a:stretch>
            <a:fillRect/>
          </a:stretch>
        </p:blipFill>
        <p:spPr bwMode="auto">
          <a:xfrm>
            <a:off x="6156176" y="260648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Vika\Desktop\f0b65af955199682b060200c4ce4f476--clipart-con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2656"/>
            <a:ext cx="1719087" cy="2728710"/>
          </a:xfrm>
          <a:prstGeom prst="rect">
            <a:avLst/>
          </a:prstGeom>
          <a:noFill/>
        </p:spPr>
      </p:pic>
      <p:pic>
        <p:nvPicPr>
          <p:cNvPr id="9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4" cstate="print"/>
          <a:srcRect l="18501" t="12200" r="16925" b="9051"/>
          <a:stretch>
            <a:fillRect/>
          </a:stretch>
        </p:blipFill>
        <p:spPr bwMode="auto">
          <a:xfrm>
            <a:off x="1403648" y="5517232"/>
            <a:ext cx="669674" cy="816676"/>
          </a:xfrm>
          <a:prstGeom prst="rect">
            <a:avLst/>
          </a:prstGeom>
          <a:noFill/>
        </p:spPr>
      </p:pic>
      <p:pic>
        <p:nvPicPr>
          <p:cNvPr id="10" name="Picture 2" descr="C:\Users\Vika\Desktop\f0b65af955199682b060200c4ce4f476--clipart-conte.jpg"/>
          <p:cNvPicPr>
            <a:picLocks noChangeAspect="1" noChangeArrowheads="1"/>
          </p:cNvPicPr>
          <p:nvPr/>
        </p:nvPicPr>
        <p:blipFill>
          <a:blip r:embed="rId2" cstate="print"/>
          <a:srcRect t="2639" b="2361"/>
          <a:stretch>
            <a:fillRect/>
          </a:stretch>
        </p:blipFill>
        <p:spPr bwMode="auto">
          <a:xfrm>
            <a:off x="2411760" y="4077072"/>
            <a:ext cx="1719087" cy="2592288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20081" t="29399" r="51569" b="20201"/>
          <a:stretch>
            <a:fillRect/>
          </a:stretch>
        </p:blipFill>
        <p:spPr bwMode="auto">
          <a:xfrm>
            <a:off x="6228184" y="3861048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4" cstate="print"/>
          <a:srcRect l="18501" t="12200" r="16925" b="9051"/>
          <a:stretch>
            <a:fillRect/>
          </a:stretch>
        </p:blipFill>
        <p:spPr bwMode="auto">
          <a:xfrm>
            <a:off x="5148064" y="5548844"/>
            <a:ext cx="741682" cy="904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888432" cy="1143000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/>
              <a:t>Дельфин плавает в море.</a:t>
            </a:r>
            <a:br>
              <a:rPr lang="ru-RU" sz="2000" b="1" dirty="0" smtClean="0"/>
            </a:br>
            <a:r>
              <a:rPr lang="ru-RU" sz="2000" b="1" dirty="0" smtClean="0"/>
              <a:t>Два дельфина плавают в море.</a:t>
            </a:r>
            <a:endParaRPr lang="ru-RU" sz="20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837" t="43589" r="42840" b="21409"/>
          <a:stretch>
            <a:fillRect/>
          </a:stretch>
        </p:blipFill>
        <p:spPr bwMode="auto">
          <a:xfrm>
            <a:off x="395536" y="1340768"/>
            <a:ext cx="2952328" cy="185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 l="10631" t="21000" r="41726" b="22451"/>
          <a:stretch>
            <a:fillRect/>
          </a:stretch>
        </p:blipFill>
        <p:spPr bwMode="auto">
          <a:xfrm>
            <a:off x="395536" y="4221088"/>
            <a:ext cx="3024336" cy="201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95536" y="34290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Пингвин стоит на льдине.</a:t>
            </a:r>
            <a:br>
              <a:rPr lang="ru-RU" sz="2000" b="1" dirty="0" smtClean="0"/>
            </a:br>
            <a:r>
              <a:rPr lang="ru-RU" sz="2000" b="1" dirty="0" smtClean="0"/>
              <a:t>Два пингвина стоят на льдине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5837" t="43589" r="42840" b="21409"/>
          <a:stretch>
            <a:fillRect/>
          </a:stretch>
        </p:blipFill>
        <p:spPr bwMode="auto">
          <a:xfrm>
            <a:off x="5580112" y="1340768"/>
            <a:ext cx="2952328" cy="185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4" cstate="print"/>
          <a:srcRect l="18501" t="12200" r="16925" b="9051"/>
          <a:stretch>
            <a:fillRect/>
          </a:stretch>
        </p:blipFill>
        <p:spPr bwMode="auto">
          <a:xfrm>
            <a:off x="4427984" y="2118804"/>
            <a:ext cx="720080" cy="878147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0631" t="21000" r="41726" b="22451"/>
          <a:stretch>
            <a:fillRect/>
          </a:stretch>
        </p:blipFill>
        <p:spPr bwMode="auto">
          <a:xfrm>
            <a:off x="5580112" y="4437112"/>
            <a:ext cx="3024336" cy="201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4" cstate="print"/>
          <a:srcRect l="18501" t="12200" r="16925" b="9051"/>
          <a:stretch>
            <a:fillRect/>
          </a:stretch>
        </p:blipFill>
        <p:spPr bwMode="auto">
          <a:xfrm>
            <a:off x="4355976" y="5373216"/>
            <a:ext cx="767605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3312368" cy="114300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/>
              <a:t>Самолет летит в небе.</a:t>
            </a:r>
            <a:br>
              <a:rPr lang="ru-RU" sz="1800" b="1" dirty="0" smtClean="0"/>
            </a:br>
            <a:r>
              <a:rPr lang="ru-RU" sz="1800" b="1" dirty="0" smtClean="0"/>
              <a:t>Два самолета летят в небе.</a:t>
            </a:r>
            <a:endParaRPr lang="ru-RU" sz="1800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33" t="32452" r="43735" b="26182"/>
          <a:stretch>
            <a:fillRect/>
          </a:stretch>
        </p:blipFill>
        <p:spPr bwMode="auto">
          <a:xfrm>
            <a:off x="395536" y="188640"/>
            <a:ext cx="33843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11025" t="37799" r="44482" b="23701"/>
          <a:stretch>
            <a:fillRect/>
          </a:stretch>
        </p:blipFill>
        <p:spPr bwMode="auto">
          <a:xfrm>
            <a:off x="374990" y="3429000"/>
            <a:ext cx="3548938" cy="206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23528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Лебедь плавает в озере.</a:t>
            </a:r>
          </a:p>
          <a:p>
            <a:r>
              <a:rPr lang="ru-RU" b="1" dirty="0" smtClean="0"/>
              <a:t>Два лебедя плавают в озере.</a:t>
            </a:r>
            <a:endParaRPr lang="ru-RU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8833" t="32452" r="43735" b="26182"/>
          <a:stretch>
            <a:fillRect/>
          </a:stretch>
        </p:blipFill>
        <p:spPr bwMode="auto">
          <a:xfrm>
            <a:off x="5220072" y="188640"/>
            <a:ext cx="33843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11025" t="37799" r="44482" b="23701"/>
          <a:stretch>
            <a:fillRect/>
          </a:stretch>
        </p:blipFill>
        <p:spPr bwMode="auto">
          <a:xfrm>
            <a:off x="5004048" y="3356992"/>
            <a:ext cx="3816424" cy="222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4" cstate="print"/>
          <a:srcRect l="18501" t="12200" r="16925" b="9051"/>
          <a:stretch>
            <a:fillRect/>
          </a:stretch>
        </p:blipFill>
        <p:spPr bwMode="auto">
          <a:xfrm>
            <a:off x="4283968" y="1556792"/>
            <a:ext cx="597666" cy="728861"/>
          </a:xfrm>
          <a:prstGeom prst="rect">
            <a:avLst/>
          </a:prstGeom>
          <a:noFill/>
        </p:spPr>
      </p:pic>
      <p:pic>
        <p:nvPicPr>
          <p:cNvPr id="12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4" cstate="print"/>
          <a:srcRect l="18501" t="12200" r="16925" b="9051"/>
          <a:stretch>
            <a:fillRect/>
          </a:stretch>
        </p:blipFill>
        <p:spPr bwMode="auto">
          <a:xfrm>
            <a:off x="4211960" y="4725144"/>
            <a:ext cx="590464" cy="720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Составь предложения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без опоры на картинку, по образцу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4338" name="Picture 2" descr="C:\Users\Vika\Desktop\4316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601" b="26055"/>
          <a:stretch>
            <a:fillRect/>
          </a:stretch>
        </p:blipFill>
        <p:spPr bwMode="auto">
          <a:xfrm>
            <a:off x="539552" y="1844824"/>
            <a:ext cx="3879431" cy="19809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44008" y="4365104"/>
            <a:ext cx="4151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Белка скачет с ветки на ветку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12994" t="22400" r="48419" b="13901"/>
          <a:stretch>
            <a:fillRect/>
          </a:stretch>
        </p:blipFill>
        <p:spPr bwMode="auto">
          <a:xfrm>
            <a:off x="5580112" y="1916832"/>
            <a:ext cx="27141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788024" y="4797152"/>
            <a:ext cx="3774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Дятел клювом дуб долбит.</a:t>
            </a:r>
            <a:endParaRPr lang="ru-RU" sz="2400" b="1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l="17563" t="37799" r="40151" b="13467"/>
          <a:stretch>
            <a:fillRect/>
          </a:stretch>
        </p:blipFill>
        <p:spPr bwMode="auto">
          <a:xfrm>
            <a:off x="539552" y="4005064"/>
            <a:ext cx="399891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148064" y="5229200"/>
            <a:ext cx="2817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Филин ухает в лесу.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124744"/>
            <a:ext cx="7989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Логопед предлагает детям составить предложения по розданным им</a:t>
            </a:r>
          </a:p>
          <a:p>
            <a:r>
              <a:rPr lang="ru-RU" sz="2000" b="1" dirty="0" smtClean="0"/>
              <a:t> картинкам  по данным образцам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35" t="23207" r="43234" b="2656"/>
          <a:stretch>
            <a:fillRect/>
          </a:stretch>
        </p:blipFill>
        <p:spPr bwMode="auto">
          <a:xfrm>
            <a:off x="755576" y="332656"/>
            <a:ext cx="763284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22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12700" cy="1905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51520" y="5567827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Посмотри внимательно, чем картинки отличаются между собой?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Послушай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назови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которые запомнишь</a:t>
            </a:r>
            <a:endParaRPr lang="ru-RU" sz="7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Молоко, сахар, рыба, лиса, груша, трава, сыр, кот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Литература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err="1" smtClean="0"/>
              <a:t>Коноваленко</a:t>
            </a:r>
            <a:r>
              <a:rPr lang="ru-RU" dirty="0" smtClean="0"/>
              <a:t> В.В., </a:t>
            </a:r>
            <a:r>
              <a:rPr lang="ru-RU" dirty="0" err="1" smtClean="0"/>
              <a:t>Коноваленко</a:t>
            </a:r>
            <a:r>
              <a:rPr lang="ru-RU" dirty="0" smtClean="0"/>
              <a:t> С.В., Кременецкая М.И. Фронтальные логопедические занятия в старшей группе для детей с общим недоразвитием речи. </a:t>
            </a:r>
            <a:r>
              <a:rPr lang="ru-RU" dirty="0" err="1" smtClean="0"/>
              <a:t>Спб</a:t>
            </a:r>
            <a:r>
              <a:rPr lang="ru-RU" dirty="0" smtClean="0"/>
              <a:t>, 2012</a:t>
            </a:r>
          </a:p>
          <a:p>
            <a:pPr marL="514350" indent="-514350">
              <a:buAutoNum type="arabicPeriod"/>
            </a:pPr>
            <a:r>
              <a:rPr lang="ru-RU" dirty="0" smtClean="0"/>
              <a:t>Терентьева Н. Внимание и память. 35 занятий для успешной подготовки к школе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ika\Desktop\6cd2700a-eedb-5ba3-a0ee-2ddbd10e52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057" r="12952"/>
          <a:stretch>
            <a:fillRect/>
          </a:stretch>
        </p:blipFill>
        <p:spPr bwMode="auto">
          <a:xfrm>
            <a:off x="323528" y="188641"/>
            <a:ext cx="8568952" cy="61206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57332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Вспомни и назови:</a:t>
            </a:r>
          </a:p>
          <a:p>
            <a:r>
              <a:rPr lang="ru-RU" sz="2000" b="1" dirty="0" smtClean="0"/>
              <a:t>-Приметы зимы</a:t>
            </a:r>
            <a:endParaRPr lang="ru-RU" sz="2000" b="1" dirty="0" smtClean="0"/>
          </a:p>
          <a:p>
            <a:r>
              <a:rPr lang="ru-RU" sz="2000" b="1" dirty="0" smtClean="0"/>
              <a:t>- Как дети играют зимой на улице?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«Что с чем поменялось местами?»</a:t>
            </a:r>
            <a:endParaRPr lang="ru-RU" dirty="0"/>
          </a:p>
        </p:txBody>
      </p:sp>
      <p:pic>
        <p:nvPicPr>
          <p:cNvPr id="4" name="Picture 2" descr="C:\Users\Vika\Desktop\53856888de5301a4fcc042f627012a5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2132857"/>
            <a:ext cx="1477514" cy="1800200"/>
          </a:xfrm>
          <a:prstGeom prst="rect">
            <a:avLst/>
          </a:prstGeom>
          <a:noFill/>
        </p:spPr>
      </p:pic>
      <p:pic>
        <p:nvPicPr>
          <p:cNvPr id="5" name="Picture 3" descr="C:\Users\Vika\Desktop\66c2f2d42e3f1c08500fd0d78bbf4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420888"/>
            <a:ext cx="1512168" cy="1512168"/>
          </a:xfrm>
          <a:prstGeom prst="rect">
            <a:avLst/>
          </a:prstGeom>
          <a:noFill/>
        </p:spPr>
      </p:pic>
      <p:pic>
        <p:nvPicPr>
          <p:cNvPr id="6" name="Picture 2" descr="C:\Users\Vika\Desktop\974956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420888"/>
            <a:ext cx="1442180" cy="151216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5097" t="24497" r="49105" b="11863"/>
          <a:stretch>
            <a:fillRect/>
          </a:stretch>
        </p:blipFill>
        <p:spPr bwMode="auto">
          <a:xfrm>
            <a:off x="6156176" y="2492896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5097" t="24497" r="49105" b="11863"/>
          <a:stretch>
            <a:fillRect/>
          </a:stretch>
        </p:blipFill>
        <p:spPr bwMode="auto">
          <a:xfrm>
            <a:off x="2483768" y="443711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C:\Users\Vika\Desktop\66c2f2d42e3f1c08500fd0d78bbf4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365104"/>
            <a:ext cx="1512168" cy="1512168"/>
          </a:xfrm>
          <a:prstGeom prst="rect">
            <a:avLst/>
          </a:prstGeom>
          <a:noFill/>
        </p:spPr>
      </p:pic>
      <p:pic>
        <p:nvPicPr>
          <p:cNvPr id="10" name="Picture 2" descr="C:\Users\Vika\Desktop\53856888de5301a4fcc042f627012a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149080"/>
            <a:ext cx="1477514" cy="1800200"/>
          </a:xfrm>
          <a:prstGeom prst="rect">
            <a:avLst/>
          </a:prstGeom>
          <a:noFill/>
        </p:spPr>
      </p:pic>
      <p:pic>
        <p:nvPicPr>
          <p:cNvPr id="11" name="Picture 2" descr="C:\Users\Vika\Desktop\974956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365104"/>
            <a:ext cx="1442180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ka\Desktop\53856888de5301a4fcc042f627012a5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060848"/>
            <a:ext cx="3714684" cy="4525963"/>
          </a:xfrm>
          <a:prstGeom prst="rect">
            <a:avLst/>
          </a:prstGeom>
          <a:noFill/>
        </p:spPr>
      </p:pic>
      <p:pic>
        <p:nvPicPr>
          <p:cNvPr id="1027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3" cstate="print"/>
          <a:srcRect l="18501" t="12200" r="16925" b="9051"/>
          <a:stretch>
            <a:fillRect/>
          </a:stretch>
        </p:blipFill>
        <p:spPr bwMode="auto">
          <a:xfrm>
            <a:off x="1475656" y="2132856"/>
            <a:ext cx="1121885" cy="13681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19672" y="332656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Игра </a:t>
            </a:r>
            <a:r>
              <a:rPr lang="ru-RU" sz="3200" b="1" dirty="0" smtClean="0"/>
              <a:t>«Посчитай предметы»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80728"/>
            <a:ext cx="7953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Предложите ребенку составить словосочетания по карточке с цифрой «два» </a:t>
            </a:r>
          </a:p>
          <a:p>
            <a:r>
              <a:rPr lang="ru-RU" b="1" dirty="0" smtClean="0"/>
              <a:t>и предметным картинкам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ika\Desktop\66c2f2d42e3f1c08500fd0d78bbf4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3733875" cy="3733875"/>
          </a:xfrm>
          <a:prstGeom prst="rect">
            <a:avLst/>
          </a:prstGeom>
          <a:noFill/>
        </p:spPr>
      </p:pic>
      <p:pic>
        <p:nvPicPr>
          <p:cNvPr id="7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3" cstate="print"/>
          <a:srcRect l="18501" t="12200" r="16925" b="9051"/>
          <a:stretch>
            <a:fillRect/>
          </a:stretch>
        </p:blipFill>
        <p:spPr bwMode="auto">
          <a:xfrm>
            <a:off x="1259632" y="1196752"/>
            <a:ext cx="944745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ka\Desktop\4e1ccd4e2e25581b2f81b37838a45bb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170" r="12587" b="99"/>
          <a:stretch>
            <a:fillRect/>
          </a:stretch>
        </p:blipFill>
        <p:spPr bwMode="auto">
          <a:xfrm>
            <a:off x="3059832" y="1196752"/>
            <a:ext cx="3240360" cy="4608512"/>
          </a:xfrm>
          <a:prstGeom prst="rect">
            <a:avLst/>
          </a:prstGeom>
          <a:noFill/>
        </p:spPr>
      </p:pic>
      <p:pic>
        <p:nvPicPr>
          <p:cNvPr id="5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3" cstate="print"/>
          <a:srcRect l="18501" t="12200" r="16925" b="9051"/>
          <a:stretch>
            <a:fillRect/>
          </a:stretch>
        </p:blipFill>
        <p:spPr bwMode="auto">
          <a:xfrm>
            <a:off x="1043608" y="1052736"/>
            <a:ext cx="885698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ka\Desktop\974956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24744"/>
            <a:ext cx="4316486" cy="4525963"/>
          </a:xfrm>
          <a:prstGeom prst="rect">
            <a:avLst/>
          </a:prstGeom>
          <a:noFill/>
        </p:spPr>
      </p:pic>
      <p:pic>
        <p:nvPicPr>
          <p:cNvPr id="5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3" cstate="print"/>
          <a:srcRect l="18501" t="12200" r="16925" b="9051"/>
          <a:stretch>
            <a:fillRect/>
          </a:stretch>
        </p:blipFill>
        <p:spPr bwMode="auto">
          <a:xfrm>
            <a:off x="899592" y="980728"/>
            <a:ext cx="1003792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ka\Desktop\492636-sinica-dlya-detey-3-4-let-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4155456" cy="3746836"/>
          </a:xfrm>
          <a:prstGeom prst="rect">
            <a:avLst/>
          </a:prstGeom>
          <a:noFill/>
        </p:spPr>
      </p:pic>
      <p:pic>
        <p:nvPicPr>
          <p:cNvPr id="5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3" cstate="print"/>
          <a:srcRect l="18501" t="12200" r="16925" b="9051"/>
          <a:stretch>
            <a:fillRect/>
          </a:stretch>
        </p:blipFill>
        <p:spPr bwMode="auto">
          <a:xfrm>
            <a:off x="971600" y="884132"/>
            <a:ext cx="1142047" cy="1392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97" t="24497" r="49105" b="11863"/>
          <a:stretch>
            <a:fillRect/>
          </a:stretch>
        </p:blipFill>
        <p:spPr bwMode="auto">
          <a:xfrm>
            <a:off x="3131840" y="1916832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Vika\Desktop\a5eb379612e391000ce4f9521255fcb5.jpg"/>
          <p:cNvPicPr>
            <a:picLocks noChangeAspect="1" noChangeArrowheads="1"/>
          </p:cNvPicPr>
          <p:nvPr/>
        </p:nvPicPr>
        <p:blipFill>
          <a:blip r:embed="rId3" cstate="print"/>
          <a:srcRect l="18501" t="12200" r="16925" b="9051"/>
          <a:stretch>
            <a:fillRect/>
          </a:stretch>
        </p:blipFill>
        <p:spPr bwMode="auto">
          <a:xfrm>
            <a:off x="1619672" y="1052736"/>
            <a:ext cx="885698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311</Words>
  <Application>Microsoft Office PowerPoint</Application>
  <PresentationFormat>Экран (4:3)</PresentationFormat>
  <Paragraphs>45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Тема «Количественные числительные два, две»</vt:lpstr>
      <vt:lpstr>Слайд 2</vt:lpstr>
      <vt:lpstr>Игра «Что с чем поменялось местами?»</vt:lpstr>
      <vt:lpstr>Слайд 4</vt:lpstr>
      <vt:lpstr>Слайд 5</vt:lpstr>
      <vt:lpstr>Слайд 6</vt:lpstr>
      <vt:lpstr>Слайд 7</vt:lpstr>
      <vt:lpstr>Слайд 8</vt:lpstr>
      <vt:lpstr>Слайд 9</vt:lpstr>
      <vt:lpstr>Игра «Что прибавилось?»</vt:lpstr>
      <vt:lpstr>Игра «Дятел говорит»</vt:lpstr>
      <vt:lpstr>Преобразуй предложение</vt:lpstr>
      <vt:lpstr>Девочка пьет сок. Две девочки пьют сок.</vt:lpstr>
      <vt:lpstr>Дельфин плавает в море. Два дельфина плавают в море.</vt:lpstr>
      <vt:lpstr>Самолет летит в небе. Два самолета летят в небе.</vt:lpstr>
      <vt:lpstr>Составь предложения  без опоры на картинку, по образцу:</vt:lpstr>
      <vt:lpstr>Слайд 17</vt:lpstr>
      <vt:lpstr>Литература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Количественные числительные два, две</dc:title>
  <dc:creator>Vika</dc:creator>
  <cp:lastModifiedBy>Vika</cp:lastModifiedBy>
  <cp:revision>10</cp:revision>
  <dcterms:created xsi:type="dcterms:W3CDTF">2024-11-12T07:42:55Z</dcterms:created>
  <dcterms:modified xsi:type="dcterms:W3CDTF">2024-11-25T18:47:47Z</dcterms:modified>
</cp:coreProperties>
</file>